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Montserrat" panose="00000500000000000000" pitchFamily="2"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1" d="100"/>
          <a:sy n="91" d="100"/>
        </p:scale>
        <p:origin x="68" y="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46399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240637"/>
            <a:ext cx="7556421" cy="1956435"/>
          </a:xfrm>
          <a:prstGeom prst="rect">
            <a:avLst/>
          </a:prstGeom>
          <a:noFill/>
          <a:ln/>
        </p:spPr>
        <p:txBody>
          <a:bodyPr wrap="square" lIns="0" tIns="0" rIns="0" bIns="0" rtlCol="0" anchor="t"/>
          <a:lstStyle/>
          <a:p>
            <a:pPr marL="0" indent="0">
              <a:lnSpc>
                <a:spcPts val="7700"/>
              </a:lnSpc>
              <a:buNone/>
            </a:pPr>
            <a:r>
              <a:rPr lang="en-US" sz="6150" b="1" dirty="0">
                <a:solidFill>
                  <a:srgbClr val="97B8FF"/>
                </a:solidFill>
                <a:latin typeface="Barlow Bold" pitchFamily="34" charset="0"/>
                <a:ea typeface="Barlow Bold" pitchFamily="34" charset="-122"/>
                <a:cs typeface="Barlow Bold" pitchFamily="34" charset="-120"/>
              </a:rPr>
              <a:t>Library Management System</a:t>
            </a:r>
            <a:endParaRPr lang="en-US" sz="6150" dirty="0"/>
          </a:p>
        </p:txBody>
      </p:sp>
      <p:sp>
        <p:nvSpPr>
          <p:cNvPr id="4" name="Text 1"/>
          <p:cNvSpPr/>
          <p:nvPr/>
        </p:nvSpPr>
        <p:spPr>
          <a:xfrm>
            <a:off x="6280190" y="4537234"/>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The Library Management System is a comprehensive solution for organizing and managing a library's collection, user accounts, and loan activities. It provides a seamless digital experience for both librarians and library patrons.</a:t>
            </a:r>
            <a:endParaRPr lang="en-US" sz="1750" dirty="0"/>
          </a:p>
        </p:txBody>
      </p:sp>
      <p:sp>
        <p:nvSpPr>
          <p:cNvPr id="5" name="Rectangle 4">
            <a:extLst>
              <a:ext uri="{FF2B5EF4-FFF2-40B4-BE49-F238E27FC236}">
                <a16:creationId xmlns:a16="http://schemas.microsoft.com/office/drawing/2014/main" id="{E427966A-07E0-08C1-7611-7A8959D45411}"/>
              </a:ext>
            </a:extLst>
          </p:cNvPr>
          <p:cNvSpPr/>
          <p:nvPr/>
        </p:nvSpPr>
        <p:spPr>
          <a:xfrm>
            <a:off x="12850461" y="7706089"/>
            <a:ext cx="1675237" cy="43974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65421"/>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97B8FF"/>
                </a:solidFill>
                <a:latin typeface="Barlow Bold" pitchFamily="34" charset="0"/>
                <a:ea typeface="Barlow Bold" pitchFamily="34" charset="-122"/>
                <a:cs typeface="Barlow Bold" pitchFamily="34" charset="-120"/>
              </a:rPr>
              <a:t>Objectives</a:t>
            </a:r>
            <a:endParaRPr lang="en-US" sz="4450" dirty="0"/>
          </a:p>
        </p:txBody>
      </p:sp>
      <p:sp>
        <p:nvSpPr>
          <p:cNvPr id="4" name="Shape 1"/>
          <p:cNvSpPr/>
          <p:nvPr/>
        </p:nvSpPr>
        <p:spPr>
          <a:xfrm>
            <a:off x="793790" y="2769513"/>
            <a:ext cx="510302" cy="510302"/>
          </a:xfrm>
          <a:prstGeom prst="roundRect">
            <a:avLst>
              <a:gd name="adj" fmla="val 1792"/>
            </a:avLst>
          </a:prstGeom>
          <a:solidFill>
            <a:srgbClr val="26262B"/>
          </a:solidFill>
          <a:ln w="22860">
            <a:solidFill>
              <a:srgbClr val="3F3F44"/>
            </a:solidFill>
            <a:prstDash val="solid"/>
          </a:ln>
        </p:spPr>
      </p:sp>
      <p:sp>
        <p:nvSpPr>
          <p:cNvPr id="5" name="Text 2"/>
          <p:cNvSpPr/>
          <p:nvPr/>
        </p:nvSpPr>
        <p:spPr>
          <a:xfrm>
            <a:off x="988695" y="2854523"/>
            <a:ext cx="120491" cy="340281"/>
          </a:xfrm>
          <a:prstGeom prst="rect">
            <a:avLst/>
          </a:prstGeom>
          <a:noFill/>
          <a:ln/>
        </p:spPr>
        <p:txBody>
          <a:bodyPr wrap="none" lIns="0" tIns="0" rIns="0" bIns="0" rtlCol="0" anchor="t"/>
          <a:lstStyle/>
          <a:p>
            <a:pPr marL="0" indent="0" algn="ctr">
              <a:lnSpc>
                <a:spcPts val="2650"/>
              </a:lnSpc>
              <a:buNone/>
            </a:pPr>
            <a:r>
              <a:rPr lang="en-US" sz="2650" b="1" dirty="0">
                <a:solidFill>
                  <a:srgbClr val="E0D6DE"/>
                </a:solidFill>
                <a:latin typeface="Barlow Bold" pitchFamily="34" charset="0"/>
                <a:ea typeface="Barlow Bold" pitchFamily="34" charset="-122"/>
                <a:cs typeface="Barlow Bold" pitchFamily="34" charset="-120"/>
              </a:rPr>
              <a:t>1</a:t>
            </a:r>
            <a:endParaRPr lang="en-US" sz="2650" dirty="0"/>
          </a:p>
        </p:txBody>
      </p:sp>
      <p:sp>
        <p:nvSpPr>
          <p:cNvPr id="6" name="Text 3"/>
          <p:cNvSpPr/>
          <p:nvPr/>
        </p:nvSpPr>
        <p:spPr>
          <a:xfrm>
            <a:off x="1530906" y="276951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E0D6DE"/>
                </a:solidFill>
                <a:latin typeface="Barlow Bold" pitchFamily="34" charset="0"/>
                <a:ea typeface="Barlow Bold" pitchFamily="34" charset="-122"/>
                <a:cs typeface="Barlow Bold" pitchFamily="34" charset="-120"/>
              </a:rPr>
              <a:t>Streamline Operations</a:t>
            </a:r>
            <a:endParaRPr lang="en-US" sz="2200" dirty="0"/>
          </a:p>
        </p:txBody>
      </p:sp>
      <p:sp>
        <p:nvSpPr>
          <p:cNvPr id="7" name="Text 4"/>
          <p:cNvSpPr/>
          <p:nvPr/>
        </p:nvSpPr>
        <p:spPr>
          <a:xfrm>
            <a:off x="1530906" y="3259931"/>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Automate and optimize library processes, reducing manual effort and increasing efficiency.</a:t>
            </a:r>
            <a:endParaRPr lang="en-US" sz="1750" dirty="0"/>
          </a:p>
        </p:txBody>
      </p:sp>
      <p:sp>
        <p:nvSpPr>
          <p:cNvPr id="8" name="Shape 5"/>
          <p:cNvSpPr/>
          <p:nvPr/>
        </p:nvSpPr>
        <p:spPr>
          <a:xfrm>
            <a:off x="4685467" y="2769513"/>
            <a:ext cx="510302" cy="510302"/>
          </a:xfrm>
          <a:prstGeom prst="roundRect">
            <a:avLst>
              <a:gd name="adj" fmla="val 1792"/>
            </a:avLst>
          </a:prstGeom>
          <a:solidFill>
            <a:srgbClr val="26262B"/>
          </a:solidFill>
          <a:ln w="22860">
            <a:solidFill>
              <a:srgbClr val="3F3F44"/>
            </a:solidFill>
            <a:prstDash val="solid"/>
          </a:ln>
        </p:spPr>
      </p:sp>
      <p:sp>
        <p:nvSpPr>
          <p:cNvPr id="9" name="Text 6"/>
          <p:cNvSpPr/>
          <p:nvPr/>
        </p:nvSpPr>
        <p:spPr>
          <a:xfrm>
            <a:off x="4845368" y="2854523"/>
            <a:ext cx="190500" cy="340281"/>
          </a:xfrm>
          <a:prstGeom prst="rect">
            <a:avLst/>
          </a:prstGeom>
          <a:noFill/>
          <a:ln/>
        </p:spPr>
        <p:txBody>
          <a:bodyPr wrap="none" lIns="0" tIns="0" rIns="0" bIns="0" rtlCol="0" anchor="t"/>
          <a:lstStyle/>
          <a:p>
            <a:pPr marL="0" indent="0" algn="ctr">
              <a:lnSpc>
                <a:spcPts val="2650"/>
              </a:lnSpc>
              <a:buNone/>
            </a:pPr>
            <a:r>
              <a:rPr lang="en-US" sz="2650" b="1" dirty="0">
                <a:solidFill>
                  <a:srgbClr val="E0D6DE"/>
                </a:solidFill>
                <a:latin typeface="Barlow Bold" pitchFamily="34" charset="0"/>
                <a:ea typeface="Barlow Bold" pitchFamily="34" charset="-122"/>
                <a:cs typeface="Barlow Bold" pitchFamily="34" charset="-120"/>
              </a:rPr>
              <a:t>2</a:t>
            </a:r>
            <a:endParaRPr lang="en-US" sz="2650" dirty="0"/>
          </a:p>
        </p:txBody>
      </p:sp>
      <p:sp>
        <p:nvSpPr>
          <p:cNvPr id="10" name="Text 7"/>
          <p:cNvSpPr/>
          <p:nvPr/>
        </p:nvSpPr>
        <p:spPr>
          <a:xfrm>
            <a:off x="5422583" y="2769513"/>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E0D6DE"/>
                </a:solidFill>
                <a:latin typeface="Barlow Bold" pitchFamily="34" charset="0"/>
                <a:ea typeface="Barlow Bold" pitchFamily="34" charset="-122"/>
                <a:cs typeface="Barlow Bold" pitchFamily="34" charset="-120"/>
              </a:rPr>
              <a:t>Enhance User Experience</a:t>
            </a:r>
            <a:endParaRPr lang="en-US" sz="2200" dirty="0"/>
          </a:p>
        </p:txBody>
      </p:sp>
      <p:sp>
        <p:nvSpPr>
          <p:cNvPr id="11" name="Text 8"/>
          <p:cNvSpPr/>
          <p:nvPr/>
        </p:nvSpPr>
        <p:spPr>
          <a:xfrm>
            <a:off x="5422583" y="3614261"/>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Provide a user-friendly interface for patrons to easily search, borrow, and manage books.</a:t>
            </a:r>
            <a:endParaRPr lang="en-US" sz="1750" dirty="0"/>
          </a:p>
        </p:txBody>
      </p:sp>
      <p:sp>
        <p:nvSpPr>
          <p:cNvPr id="12" name="Shape 9"/>
          <p:cNvSpPr/>
          <p:nvPr/>
        </p:nvSpPr>
        <p:spPr>
          <a:xfrm>
            <a:off x="793790" y="5547836"/>
            <a:ext cx="510302" cy="510302"/>
          </a:xfrm>
          <a:prstGeom prst="roundRect">
            <a:avLst>
              <a:gd name="adj" fmla="val 1792"/>
            </a:avLst>
          </a:prstGeom>
          <a:solidFill>
            <a:srgbClr val="26262B"/>
          </a:solidFill>
          <a:ln w="22860">
            <a:solidFill>
              <a:srgbClr val="3F3F44"/>
            </a:solidFill>
            <a:prstDash val="solid"/>
          </a:ln>
        </p:spPr>
      </p:sp>
      <p:sp>
        <p:nvSpPr>
          <p:cNvPr id="13" name="Text 10"/>
          <p:cNvSpPr/>
          <p:nvPr/>
        </p:nvSpPr>
        <p:spPr>
          <a:xfrm>
            <a:off x="957024" y="5632847"/>
            <a:ext cx="183713" cy="340281"/>
          </a:xfrm>
          <a:prstGeom prst="rect">
            <a:avLst/>
          </a:prstGeom>
          <a:noFill/>
          <a:ln/>
        </p:spPr>
        <p:txBody>
          <a:bodyPr wrap="none" lIns="0" tIns="0" rIns="0" bIns="0" rtlCol="0" anchor="t"/>
          <a:lstStyle/>
          <a:p>
            <a:pPr marL="0" indent="0" algn="ctr">
              <a:lnSpc>
                <a:spcPts val="2650"/>
              </a:lnSpc>
              <a:buNone/>
            </a:pPr>
            <a:r>
              <a:rPr lang="en-US" sz="2650" b="1" dirty="0">
                <a:solidFill>
                  <a:srgbClr val="E0D6DE"/>
                </a:solidFill>
                <a:latin typeface="Barlow Bold" pitchFamily="34" charset="0"/>
                <a:ea typeface="Barlow Bold" pitchFamily="34" charset="-122"/>
                <a:cs typeface="Barlow Bold" pitchFamily="34" charset="-120"/>
              </a:rPr>
              <a:t>3</a:t>
            </a:r>
            <a:endParaRPr lang="en-US" sz="2650" dirty="0"/>
          </a:p>
        </p:txBody>
      </p:sp>
      <p:sp>
        <p:nvSpPr>
          <p:cNvPr id="14" name="Text 11"/>
          <p:cNvSpPr/>
          <p:nvPr/>
        </p:nvSpPr>
        <p:spPr>
          <a:xfrm>
            <a:off x="1530906" y="5547836"/>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E0D6DE"/>
                </a:solidFill>
                <a:latin typeface="Barlow Bold" pitchFamily="34" charset="0"/>
                <a:ea typeface="Barlow Bold" pitchFamily="34" charset="-122"/>
                <a:cs typeface="Barlow Bold" pitchFamily="34" charset="-120"/>
              </a:rPr>
              <a:t>Maintain Inventory</a:t>
            </a:r>
            <a:endParaRPr lang="en-US" sz="2200" dirty="0"/>
          </a:p>
        </p:txBody>
      </p:sp>
      <p:sp>
        <p:nvSpPr>
          <p:cNvPr id="15" name="Text 12"/>
          <p:cNvSpPr/>
          <p:nvPr/>
        </p:nvSpPr>
        <p:spPr>
          <a:xfrm>
            <a:off x="1530906" y="6038255"/>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Maintain an up-to-date and accurate record of the library's book collection.</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6280190" y="1035487"/>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97B8FF"/>
                </a:solidFill>
                <a:latin typeface="Barlow Bold" pitchFamily="34" charset="0"/>
                <a:ea typeface="Barlow Bold" pitchFamily="34" charset="-122"/>
                <a:cs typeface="Barlow Bold" pitchFamily="34" charset="-120"/>
              </a:rPr>
              <a:t>User Management</a:t>
            </a:r>
            <a:endParaRPr lang="en-US" sz="4450" dirty="0"/>
          </a:p>
        </p:txBody>
      </p:sp>
      <p:sp>
        <p:nvSpPr>
          <p:cNvPr id="4" name="Shape 1"/>
          <p:cNvSpPr/>
          <p:nvPr/>
        </p:nvSpPr>
        <p:spPr>
          <a:xfrm>
            <a:off x="6280190" y="2084427"/>
            <a:ext cx="3664863" cy="2441377"/>
          </a:xfrm>
          <a:prstGeom prst="roundRect">
            <a:avLst>
              <a:gd name="adj" fmla="val 375"/>
            </a:avLst>
          </a:prstGeom>
          <a:solidFill>
            <a:srgbClr val="26262B"/>
          </a:solidFill>
          <a:ln w="22860">
            <a:solidFill>
              <a:srgbClr val="3F3F44"/>
            </a:solidFill>
            <a:prstDash val="solid"/>
          </a:ln>
        </p:spPr>
      </p:sp>
      <p:sp>
        <p:nvSpPr>
          <p:cNvPr id="5" name="Text 2"/>
          <p:cNvSpPr/>
          <p:nvPr/>
        </p:nvSpPr>
        <p:spPr>
          <a:xfrm>
            <a:off x="6529864" y="2334101"/>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E0D6DE"/>
                </a:solidFill>
                <a:latin typeface="Barlow Bold" pitchFamily="34" charset="0"/>
                <a:ea typeface="Barlow Bold" pitchFamily="34" charset="-122"/>
                <a:cs typeface="Barlow Bold" pitchFamily="34" charset="-120"/>
              </a:rPr>
              <a:t>User Profiles</a:t>
            </a:r>
            <a:endParaRPr lang="en-US" sz="2200" dirty="0"/>
          </a:p>
        </p:txBody>
      </p:sp>
      <p:sp>
        <p:nvSpPr>
          <p:cNvPr id="6" name="Text 3"/>
          <p:cNvSpPr/>
          <p:nvPr/>
        </p:nvSpPr>
        <p:spPr>
          <a:xfrm>
            <a:off x="6529864" y="2824520"/>
            <a:ext cx="3165515"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Create and manage individual user accounts with unique login credentials.</a:t>
            </a:r>
            <a:endParaRPr lang="en-US" sz="1750" dirty="0"/>
          </a:p>
        </p:txBody>
      </p:sp>
      <p:sp>
        <p:nvSpPr>
          <p:cNvPr id="7" name="Shape 4"/>
          <p:cNvSpPr/>
          <p:nvPr/>
        </p:nvSpPr>
        <p:spPr>
          <a:xfrm>
            <a:off x="10171867" y="2084427"/>
            <a:ext cx="3664863" cy="2441377"/>
          </a:xfrm>
          <a:prstGeom prst="roundRect">
            <a:avLst>
              <a:gd name="adj" fmla="val 375"/>
            </a:avLst>
          </a:prstGeom>
          <a:solidFill>
            <a:srgbClr val="26262B"/>
          </a:solidFill>
          <a:ln w="22860">
            <a:solidFill>
              <a:srgbClr val="3F3F44"/>
            </a:solidFill>
            <a:prstDash val="solid"/>
          </a:ln>
        </p:spPr>
      </p:sp>
      <p:sp>
        <p:nvSpPr>
          <p:cNvPr id="8" name="Text 5"/>
          <p:cNvSpPr/>
          <p:nvPr/>
        </p:nvSpPr>
        <p:spPr>
          <a:xfrm>
            <a:off x="10421541" y="2334101"/>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E0D6DE"/>
                </a:solidFill>
                <a:latin typeface="Barlow Bold" pitchFamily="34" charset="0"/>
                <a:ea typeface="Barlow Bold" pitchFamily="34" charset="-122"/>
                <a:cs typeface="Barlow Bold" pitchFamily="34" charset="-120"/>
              </a:rPr>
              <a:t>Registration</a:t>
            </a:r>
            <a:endParaRPr lang="en-US" sz="2200" dirty="0"/>
          </a:p>
        </p:txBody>
      </p:sp>
      <p:sp>
        <p:nvSpPr>
          <p:cNvPr id="9" name="Text 6"/>
          <p:cNvSpPr/>
          <p:nvPr/>
        </p:nvSpPr>
        <p:spPr>
          <a:xfrm>
            <a:off x="10421541" y="2824520"/>
            <a:ext cx="3165515" cy="1088708"/>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Allow new users to sign up and provide their personal information.</a:t>
            </a:r>
            <a:endParaRPr lang="en-US" sz="1750" dirty="0"/>
          </a:p>
        </p:txBody>
      </p:sp>
      <p:sp>
        <p:nvSpPr>
          <p:cNvPr id="10" name="Shape 7"/>
          <p:cNvSpPr/>
          <p:nvPr/>
        </p:nvSpPr>
        <p:spPr>
          <a:xfrm>
            <a:off x="6280190" y="4752618"/>
            <a:ext cx="3664863" cy="2441377"/>
          </a:xfrm>
          <a:prstGeom prst="roundRect">
            <a:avLst>
              <a:gd name="adj" fmla="val 375"/>
            </a:avLst>
          </a:prstGeom>
          <a:solidFill>
            <a:srgbClr val="26262B"/>
          </a:solidFill>
          <a:ln w="22860">
            <a:solidFill>
              <a:srgbClr val="3F3F44"/>
            </a:solidFill>
            <a:prstDash val="solid"/>
          </a:ln>
        </p:spPr>
      </p:sp>
      <p:sp>
        <p:nvSpPr>
          <p:cNvPr id="11" name="Text 8"/>
          <p:cNvSpPr/>
          <p:nvPr/>
        </p:nvSpPr>
        <p:spPr>
          <a:xfrm>
            <a:off x="6529864" y="5002292"/>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E0D6DE"/>
                </a:solidFill>
                <a:latin typeface="Barlow Bold" pitchFamily="34" charset="0"/>
                <a:ea typeface="Barlow Bold" pitchFamily="34" charset="-122"/>
                <a:cs typeface="Barlow Bold" pitchFamily="34" charset="-120"/>
              </a:rPr>
              <a:t>Permissions</a:t>
            </a:r>
            <a:endParaRPr lang="en-US" sz="2200" dirty="0"/>
          </a:p>
        </p:txBody>
      </p:sp>
      <p:sp>
        <p:nvSpPr>
          <p:cNvPr id="12" name="Text 9"/>
          <p:cNvSpPr/>
          <p:nvPr/>
        </p:nvSpPr>
        <p:spPr>
          <a:xfrm>
            <a:off x="6529864" y="5492710"/>
            <a:ext cx="3165515"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Assign different levels of access and privileges to users, such as librarians and patrons.</a:t>
            </a:r>
            <a:endParaRPr lang="en-US" sz="1750" dirty="0"/>
          </a:p>
        </p:txBody>
      </p:sp>
      <p:sp>
        <p:nvSpPr>
          <p:cNvPr id="13" name="Shape 10"/>
          <p:cNvSpPr/>
          <p:nvPr/>
        </p:nvSpPr>
        <p:spPr>
          <a:xfrm>
            <a:off x="10171867" y="4752618"/>
            <a:ext cx="3664863" cy="2441377"/>
          </a:xfrm>
          <a:prstGeom prst="roundRect">
            <a:avLst>
              <a:gd name="adj" fmla="val 375"/>
            </a:avLst>
          </a:prstGeom>
          <a:solidFill>
            <a:srgbClr val="26262B"/>
          </a:solidFill>
          <a:ln w="22860">
            <a:solidFill>
              <a:srgbClr val="3F3F44"/>
            </a:solidFill>
            <a:prstDash val="solid"/>
          </a:ln>
        </p:spPr>
      </p:sp>
      <p:sp>
        <p:nvSpPr>
          <p:cNvPr id="14" name="Text 11"/>
          <p:cNvSpPr/>
          <p:nvPr/>
        </p:nvSpPr>
        <p:spPr>
          <a:xfrm>
            <a:off x="10421541" y="5002292"/>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E0D6DE"/>
                </a:solidFill>
                <a:latin typeface="Barlow Bold" pitchFamily="34" charset="0"/>
                <a:ea typeface="Barlow Bold" pitchFamily="34" charset="-122"/>
                <a:cs typeface="Barlow Bold" pitchFamily="34" charset="-120"/>
              </a:rPr>
              <a:t>Notifications</a:t>
            </a:r>
            <a:endParaRPr lang="en-US" sz="2200" dirty="0"/>
          </a:p>
        </p:txBody>
      </p:sp>
      <p:sp>
        <p:nvSpPr>
          <p:cNvPr id="15" name="Text 12"/>
          <p:cNvSpPr/>
          <p:nvPr/>
        </p:nvSpPr>
        <p:spPr>
          <a:xfrm>
            <a:off x="10421541" y="5492710"/>
            <a:ext cx="3165515"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Send automated notifications to users about due dates, overdue books, and account updates.</a:t>
            </a:r>
            <a:endParaRPr lang="en-US" sz="1750" dirty="0"/>
          </a:p>
        </p:txBody>
      </p:sp>
      <p:sp>
        <p:nvSpPr>
          <p:cNvPr id="16" name="Rectangle 15">
            <a:extLst>
              <a:ext uri="{FF2B5EF4-FFF2-40B4-BE49-F238E27FC236}">
                <a16:creationId xmlns:a16="http://schemas.microsoft.com/office/drawing/2014/main" id="{045FB053-4223-FF3B-E2F9-34EF582F3FCF}"/>
              </a:ext>
            </a:extLst>
          </p:cNvPr>
          <p:cNvSpPr/>
          <p:nvPr/>
        </p:nvSpPr>
        <p:spPr>
          <a:xfrm>
            <a:off x="12620116" y="7727029"/>
            <a:ext cx="1940482" cy="50257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pic>
        <p:nvPicPr>
          <p:cNvPr id="18" name="Picture 17">
            <a:extLst>
              <a:ext uri="{FF2B5EF4-FFF2-40B4-BE49-F238E27FC236}">
                <a16:creationId xmlns:a16="http://schemas.microsoft.com/office/drawing/2014/main" id="{F73ACA85-1800-C5D1-2433-47EC2095711C}"/>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colorTemperature colorTemp="7200"/>
                    </a14:imgEffect>
                    <a14:imgEffect>
                      <a14:brightnessContrast bright="20000" contrast="-40000"/>
                    </a14:imgEffect>
                  </a14:imgLayer>
                </a14:imgProps>
              </a:ext>
            </a:extLst>
          </a:blip>
          <a:srcRect t="-1" r="3416" b="29902"/>
          <a:stretch/>
        </p:blipFill>
        <p:spPr>
          <a:xfrm>
            <a:off x="102538" y="77973"/>
            <a:ext cx="6105172" cy="792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58679"/>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97B8FF"/>
                </a:solidFill>
                <a:latin typeface="Barlow Bold" pitchFamily="34" charset="0"/>
                <a:ea typeface="Barlow Bold" pitchFamily="34" charset="-122"/>
                <a:cs typeface="Barlow Bold" pitchFamily="34" charset="-120"/>
              </a:rPr>
              <a:t>Loan Management</a:t>
            </a:r>
            <a:endParaRPr lang="en-US" sz="4450" dirty="0"/>
          </a:p>
        </p:txBody>
      </p:sp>
      <p:sp>
        <p:nvSpPr>
          <p:cNvPr id="4" name="Shape 1"/>
          <p:cNvSpPr/>
          <p:nvPr/>
        </p:nvSpPr>
        <p:spPr>
          <a:xfrm>
            <a:off x="6605111" y="1907619"/>
            <a:ext cx="30480" cy="5463183"/>
          </a:xfrm>
          <a:prstGeom prst="roundRect">
            <a:avLst>
              <a:gd name="adj" fmla="val 30000"/>
            </a:avLst>
          </a:prstGeom>
          <a:solidFill>
            <a:srgbClr val="3F3F44"/>
          </a:solidFill>
          <a:ln/>
        </p:spPr>
      </p:sp>
      <p:sp>
        <p:nvSpPr>
          <p:cNvPr id="5" name="Shape 2"/>
          <p:cNvSpPr/>
          <p:nvPr/>
        </p:nvSpPr>
        <p:spPr>
          <a:xfrm>
            <a:off x="6845022" y="2402681"/>
            <a:ext cx="793790" cy="30480"/>
          </a:xfrm>
          <a:prstGeom prst="roundRect">
            <a:avLst>
              <a:gd name="adj" fmla="val 30000"/>
            </a:avLst>
          </a:prstGeom>
          <a:solidFill>
            <a:srgbClr val="3F3F44"/>
          </a:solidFill>
          <a:ln/>
        </p:spPr>
      </p:sp>
      <p:sp>
        <p:nvSpPr>
          <p:cNvPr id="6" name="Shape 3"/>
          <p:cNvSpPr/>
          <p:nvPr/>
        </p:nvSpPr>
        <p:spPr>
          <a:xfrm>
            <a:off x="6365200" y="2162770"/>
            <a:ext cx="510302" cy="510302"/>
          </a:xfrm>
          <a:prstGeom prst="roundRect">
            <a:avLst>
              <a:gd name="adj" fmla="val 1792"/>
            </a:avLst>
          </a:prstGeom>
          <a:solidFill>
            <a:srgbClr val="26262B"/>
          </a:solidFill>
          <a:ln w="22860">
            <a:solidFill>
              <a:srgbClr val="3F3F44"/>
            </a:solidFill>
            <a:prstDash val="solid"/>
          </a:ln>
        </p:spPr>
      </p:sp>
      <p:sp>
        <p:nvSpPr>
          <p:cNvPr id="7" name="Text 4"/>
          <p:cNvSpPr/>
          <p:nvPr/>
        </p:nvSpPr>
        <p:spPr>
          <a:xfrm>
            <a:off x="6560106" y="2247781"/>
            <a:ext cx="120491" cy="340281"/>
          </a:xfrm>
          <a:prstGeom prst="rect">
            <a:avLst/>
          </a:prstGeom>
          <a:noFill/>
          <a:ln/>
        </p:spPr>
        <p:txBody>
          <a:bodyPr wrap="none" lIns="0" tIns="0" rIns="0" bIns="0" rtlCol="0" anchor="t"/>
          <a:lstStyle/>
          <a:p>
            <a:pPr marL="0" indent="0" algn="ctr">
              <a:lnSpc>
                <a:spcPts val="2650"/>
              </a:lnSpc>
              <a:buNone/>
            </a:pPr>
            <a:r>
              <a:rPr lang="en-US" sz="2650" b="1" dirty="0">
                <a:solidFill>
                  <a:srgbClr val="E0D6DE"/>
                </a:solidFill>
                <a:latin typeface="Barlow Bold" pitchFamily="34" charset="0"/>
                <a:ea typeface="Barlow Bold" pitchFamily="34" charset="-122"/>
                <a:cs typeface="Barlow Bold" pitchFamily="34" charset="-120"/>
              </a:rPr>
              <a:t>1</a:t>
            </a:r>
            <a:endParaRPr lang="en-US" sz="2650" dirty="0"/>
          </a:p>
        </p:txBody>
      </p:sp>
      <p:sp>
        <p:nvSpPr>
          <p:cNvPr id="8" name="Text 5"/>
          <p:cNvSpPr/>
          <p:nvPr/>
        </p:nvSpPr>
        <p:spPr>
          <a:xfrm>
            <a:off x="7867888" y="2134433"/>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0D6DE"/>
                </a:solidFill>
                <a:latin typeface="Barlow Bold" pitchFamily="34" charset="0"/>
                <a:ea typeface="Barlow Bold" pitchFamily="34" charset="-122"/>
                <a:cs typeface="Barlow Bold" pitchFamily="34" charset="-120"/>
              </a:rPr>
              <a:t>Checkout</a:t>
            </a:r>
            <a:endParaRPr lang="en-US" sz="2200" dirty="0"/>
          </a:p>
        </p:txBody>
      </p:sp>
      <p:sp>
        <p:nvSpPr>
          <p:cNvPr id="9" name="Text 6"/>
          <p:cNvSpPr/>
          <p:nvPr/>
        </p:nvSpPr>
        <p:spPr>
          <a:xfrm>
            <a:off x="7867888" y="2624852"/>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Montserrat" pitchFamily="34" charset="0"/>
                <a:ea typeface="Montserrat" pitchFamily="34" charset="-122"/>
                <a:cs typeface="Montserrat" pitchFamily="34" charset="-120"/>
              </a:rPr>
              <a:t>Allow users to borrow books from the library, recording the loan details.</a:t>
            </a:r>
            <a:endParaRPr lang="en-US" sz="1750" dirty="0"/>
          </a:p>
        </p:txBody>
      </p:sp>
      <p:sp>
        <p:nvSpPr>
          <p:cNvPr id="10" name="Shape 7"/>
          <p:cNvSpPr/>
          <p:nvPr/>
        </p:nvSpPr>
        <p:spPr>
          <a:xfrm>
            <a:off x="6845022" y="4299347"/>
            <a:ext cx="793790" cy="30480"/>
          </a:xfrm>
          <a:prstGeom prst="roundRect">
            <a:avLst>
              <a:gd name="adj" fmla="val 30000"/>
            </a:avLst>
          </a:prstGeom>
          <a:solidFill>
            <a:srgbClr val="3F3F44"/>
          </a:solidFill>
          <a:ln/>
        </p:spPr>
      </p:sp>
      <p:sp>
        <p:nvSpPr>
          <p:cNvPr id="11" name="Shape 8"/>
          <p:cNvSpPr/>
          <p:nvPr/>
        </p:nvSpPr>
        <p:spPr>
          <a:xfrm>
            <a:off x="6365200" y="4059436"/>
            <a:ext cx="510302" cy="510302"/>
          </a:xfrm>
          <a:prstGeom prst="roundRect">
            <a:avLst>
              <a:gd name="adj" fmla="val 1792"/>
            </a:avLst>
          </a:prstGeom>
          <a:solidFill>
            <a:srgbClr val="26262B"/>
          </a:solidFill>
          <a:ln w="22860">
            <a:solidFill>
              <a:srgbClr val="3F3F44"/>
            </a:solidFill>
            <a:prstDash val="solid"/>
          </a:ln>
        </p:spPr>
      </p:sp>
      <p:sp>
        <p:nvSpPr>
          <p:cNvPr id="12" name="Text 9"/>
          <p:cNvSpPr/>
          <p:nvPr/>
        </p:nvSpPr>
        <p:spPr>
          <a:xfrm>
            <a:off x="6525101" y="4144447"/>
            <a:ext cx="190500" cy="340281"/>
          </a:xfrm>
          <a:prstGeom prst="rect">
            <a:avLst/>
          </a:prstGeom>
          <a:noFill/>
          <a:ln/>
        </p:spPr>
        <p:txBody>
          <a:bodyPr wrap="none" lIns="0" tIns="0" rIns="0" bIns="0" rtlCol="0" anchor="t"/>
          <a:lstStyle/>
          <a:p>
            <a:pPr marL="0" indent="0" algn="ctr">
              <a:lnSpc>
                <a:spcPts val="2650"/>
              </a:lnSpc>
              <a:buNone/>
            </a:pPr>
            <a:r>
              <a:rPr lang="en-US" sz="2650" b="1" dirty="0">
                <a:solidFill>
                  <a:srgbClr val="E0D6DE"/>
                </a:solidFill>
                <a:latin typeface="Barlow Bold" pitchFamily="34" charset="0"/>
                <a:ea typeface="Barlow Bold" pitchFamily="34" charset="-122"/>
                <a:cs typeface="Barlow Bold" pitchFamily="34" charset="-120"/>
              </a:rPr>
              <a:t>2</a:t>
            </a:r>
            <a:endParaRPr lang="en-US" sz="2650" dirty="0"/>
          </a:p>
        </p:txBody>
      </p:sp>
      <p:sp>
        <p:nvSpPr>
          <p:cNvPr id="13" name="Text 10"/>
          <p:cNvSpPr/>
          <p:nvPr/>
        </p:nvSpPr>
        <p:spPr>
          <a:xfrm>
            <a:off x="7867888" y="403109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0D6DE"/>
                </a:solidFill>
                <a:latin typeface="Barlow Bold" pitchFamily="34" charset="0"/>
                <a:ea typeface="Barlow Bold" pitchFamily="34" charset="-122"/>
                <a:cs typeface="Barlow Bold" pitchFamily="34" charset="-120"/>
              </a:rPr>
              <a:t>Due Dates</a:t>
            </a:r>
            <a:endParaRPr lang="en-US" sz="2200" dirty="0"/>
          </a:p>
        </p:txBody>
      </p:sp>
      <p:sp>
        <p:nvSpPr>
          <p:cNvPr id="14" name="Text 11"/>
          <p:cNvSpPr/>
          <p:nvPr/>
        </p:nvSpPr>
        <p:spPr>
          <a:xfrm>
            <a:off x="7867888" y="4521517"/>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Montserrat" pitchFamily="34" charset="0"/>
                <a:ea typeface="Montserrat" pitchFamily="34" charset="-122"/>
                <a:cs typeface="Montserrat" pitchFamily="34" charset="-120"/>
              </a:rPr>
              <a:t>Manage the due dates for borrowed books and remind users of upcoming deadlines.</a:t>
            </a:r>
            <a:endParaRPr lang="en-US" sz="1750" dirty="0"/>
          </a:p>
        </p:txBody>
      </p:sp>
      <p:sp>
        <p:nvSpPr>
          <p:cNvPr id="15" name="Shape 12"/>
          <p:cNvSpPr/>
          <p:nvPr/>
        </p:nvSpPr>
        <p:spPr>
          <a:xfrm>
            <a:off x="6845022" y="6196013"/>
            <a:ext cx="793790" cy="30480"/>
          </a:xfrm>
          <a:prstGeom prst="roundRect">
            <a:avLst>
              <a:gd name="adj" fmla="val 30000"/>
            </a:avLst>
          </a:prstGeom>
          <a:solidFill>
            <a:srgbClr val="3F3F44"/>
          </a:solidFill>
          <a:ln/>
        </p:spPr>
      </p:sp>
      <p:sp>
        <p:nvSpPr>
          <p:cNvPr id="16" name="Shape 13"/>
          <p:cNvSpPr/>
          <p:nvPr/>
        </p:nvSpPr>
        <p:spPr>
          <a:xfrm>
            <a:off x="6365200" y="5956102"/>
            <a:ext cx="510302" cy="510302"/>
          </a:xfrm>
          <a:prstGeom prst="roundRect">
            <a:avLst>
              <a:gd name="adj" fmla="val 1792"/>
            </a:avLst>
          </a:prstGeom>
          <a:solidFill>
            <a:srgbClr val="26262B"/>
          </a:solidFill>
          <a:ln w="22860">
            <a:solidFill>
              <a:srgbClr val="3F3F44"/>
            </a:solidFill>
            <a:prstDash val="solid"/>
          </a:ln>
        </p:spPr>
      </p:sp>
      <p:sp>
        <p:nvSpPr>
          <p:cNvPr id="17" name="Text 14"/>
          <p:cNvSpPr/>
          <p:nvPr/>
        </p:nvSpPr>
        <p:spPr>
          <a:xfrm>
            <a:off x="6528435" y="6041112"/>
            <a:ext cx="183713" cy="340281"/>
          </a:xfrm>
          <a:prstGeom prst="rect">
            <a:avLst/>
          </a:prstGeom>
          <a:noFill/>
          <a:ln/>
        </p:spPr>
        <p:txBody>
          <a:bodyPr wrap="none" lIns="0" tIns="0" rIns="0" bIns="0" rtlCol="0" anchor="t"/>
          <a:lstStyle/>
          <a:p>
            <a:pPr marL="0" indent="0" algn="ctr">
              <a:lnSpc>
                <a:spcPts val="2650"/>
              </a:lnSpc>
              <a:buNone/>
            </a:pPr>
            <a:r>
              <a:rPr lang="en-US" sz="2650" b="1" dirty="0">
                <a:solidFill>
                  <a:srgbClr val="E0D6DE"/>
                </a:solidFill>
                <a:latin typeface="Barlow Bold" pitchFamily="34" charset="0"/>
                <a:ea typeface="Barlow Bold" pitchFamily="34" charset="-122"/>
                <a:cs typeface="Barlow Bold" pitchFamily="34" charset="-120"/>
              </a:rPr>
              <a:t>3</a:t>
            </a:r>
            <a:endParaRPr lang="en-US" sz="2650" dirty="0"/>
          </a:p>
        </p:txBody>
      </p:sp>
      <p:sp>
        <p:nvSpPr>
          <p:cNvPr id="18" name="Text 15"/>
          <p:cNvSpPr/>
          <p:nvPr/>
        </p:nvSpPr>
        <p:spPr>
          <a:xfrm>
            <a:off x="7867888" y="592776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0D6DE"/>
                </a:solidFill>
                <a:latin typeface="Barlow Bold" pitchFamily="34" charset="0"/>
                <a:ea typeface="Barlow Bold" pitchFamily="34" charset="-122"/>
                <a:cs typeface="Barlow Bold" pitchFamily="34" charset="-120"/>
              </a:rPr>
              <a:t>Returns</a:t>
            </a:r>
            <a:endParaRPr lang="en-US" sz="2200" dirty="0"/>
          </a:p>
        </p:txBody>
      </p:sp>
      <p:sp>
        <p:nvSpPr>
          <p:cNvPr id="19" name="Text 16"/>
          <p:cNvSpPr/>
          <p:nvPr/>
        </p:nvSpPr>
        <p:spPr>
          <a:xfrm>
            <a:off x="7867888" y="6418183"/>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Montserrat" pitchFamily="34" charset="0"/>
                <a:ea typeface="Montserrat" pitchFamily="34" charset="-122"/>
                <a:cs typeface="Montserrat" pitchFamily="34" charset="-120"/>
              </a:rPr>
              <a:t>Facilitate the return of borrowed books and update the library's inventory accordingly.</a:t>
            </a:r>
            <a:endParaRPr lang="en-US" sz="1750" dirty="0"/>
          </a:p>
        </p:txBody>
      </p:sp>
      <p:sp>
        <p:nvSpPr>
          <p:cNvPr id="20" name="Rectangle 19">
            <a:extLst>
              <a:ext uri="{FF2B5EF4-FFF2-40B4-BE49-F238E27FC236}">
                <a16:creationId xmlns:a16="http://schemas.microsoft.com/office/drawing/2014/main" id="{7CF3677A-0A99-E19A-2C5A-A7152BFA8B62}"/>
              </a:ext>
            </a:extLst>
          </p:cNvPr>
          <p:cNvSpPr/>
          <p:nvPr/>
        </p:nvSpPr>
        <p:spPr>
          <a:xfrm>
            <a:off x="12752739" y="7803811"/>
            <a:ext cx="1814840" cy="32806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79684"/>
            <a:ext cx="6497003" cy="708779"/>
          </a:xfrm>
          <a:prstGeom prst="rect">
            <a:avLst/>
          </a:prstGeom>
          <a:noFill/>
          <a:ln/>
        </p:spPr>
        <p:txBody>
          <a:bodyPr wrap="none" lIns="0" tIns="0" rIns="0" bIns="0" rtlCol="0" anchor="t"/>
          <a:lstStyle/>
          <a:p>
            <a:pPr marL="0" indent="0">
              <a:lnSpc>
                <a:spcPts val="5550"/>
              </a:lnSpc>
              <a:buNone/>
            </a:pPr>
            <a:r>
              <a:rPr lang="en-US" sz="4450" b="1" dirty="0">
                <a:solidFill>
                  <a:srgbClr val="97B8FF"/>
                </a:solidFill>
                <a:latin typeface="Barlow Bold" pitchFamily="34" charset="0"/>
                <a:ea typeface="Barlow Bold" pitchFamily="34" charset="-122"/>
                <a:cs typeface="Barlow Bold" pitchFamily="34" charset="-120"/>
              </a:rPr>
              <a:t>Technical Implementation</a:t>
            </a:r>
            <a:endParaRPr lang="en-US" sz="4450" dirty="0"/>
          </a:p>
        </p:txBody>
      </p:sp>
      <p:sp>
        <p:nvSpPr>
          <p:cNvPr id="4" name="Shape 1"/>
          <p:cNvSpPr/>
          <p:nvPr/>
        </p:nvSpPr>
        <p:spPr>
          <a:xfrm>
            <a:off x="6280190" y="2583775"/>
            <a:ext cx="510302" cy="510302"/>
          </a:xfrm>
          <a:prstGeom prst="roundRect">
            <a:avLst>
              <a:gd name="adj" fmla="val 1792"/>
            </a:avLst>
          </a:prstGeom>
          <a:solidFill>
            <a:srgbClr val="26262B"/>
          </a:solidFill>
          <a:ln w="22860">
            <a:solidFill>
              <a:srgbClr val="3F3F44"/>
            </a:solidFill>
            <a:prstDash val="solid"/>
          </a:ln>
        </p:spPr>
      </p:sp>
      <p:sp>
        <p:nvSpPr>
          <p:cNvPr id="5" name="Text 2"/>
          <p:cNvSpPr/>
          <p:nvPr/>
        </p:nvSpPr>
        <p:spPr>
          <a:xfrm>
            <a:off x="6475095" y="2668786"/>
            <a:ext cx="120491" cy="340281"/>
          </a:xfrm>
          <a:prstGeom prst="rect">
            <a:avLst/>
          </a:prstGeom>
          <a:noFill/>
          <a:ln/>
        </p:spPr>
        <p:txBody>
          <a:bodyPr wrap="none" lIns="0" tIns="0" rIns="0" bIns="0" rtlCol="0" anchor="t"/>
          <a:lstStyle/>
          <a:p>
            <a:pPr marL="0" indent="0" algn="ctr">
              <a:lnSpc>
                <a:spcPts val="2650"/>
              </a:lnSpc>
              <a:buNone/>
            </a:pPr>
            <a:r>
              <a:rPr lang="en-US" sz="2650" b="1" dirty="0">
                <a:solidFill>
                  <a:srgbClr val="E0D6DE"/>
                </a:solidFill>
                <a:latin typeface="Barlow Bold" pitchFamily="34" charset="0"/>
                <a:ea typeface="Barlow Bold" pitchFamily="34" charset="-122"/>
                <a:cs typeface="Barlow Bold" pitchFamily="34" charset="-120"/>
              </a:rPr>
              <a:t>1</a:t>
            </a:r>
            <a:endParaRPr lang="en-US" sz="2650" dirty="0"/>
          </a:p>
        </p:txBody>
      </p:sp>
      <p:sp>
        <p:nvSpPr>
          <p:cNvPr id="6" name="Text 3"/>
          <p:cNvSpPr/>
          <p:nvPr/>
        </p:nvSpPr>
        <p:spPr>
          <a:xfrm>
            <a:off x="7017306" y="2583775"/>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E0D6DE"/>
                </a:solidFill>
                <a:latin typeface="Barlow Bold" pitchFamily="34" charset="0"/>
                <a:ea typeface="Barlow Bold" pitchFamily="34" charset="-122"/>
                <a:cs typeface="Barlow Bold" pitchFamily="34" charset="-120"/>
              </a:rPr>
              <a:t>AVL Tree</a:t>
            </a:r>
            <a:endParaRPr lang="en-US" sz="2200" dirty="0"/>
          </a:p>
        </p:txBody>
      </p:sp>
      <p:sp>
        <p:nvSpPr>
          <p:cNvPr id="7" name="Text 4"/>
          <p:cNvSpPr/>
          <p:nvPr/>
        </p:nvSpPr>
        <p:spPr>
          <a:xfrm>
            <a:off x="7017306" y="3074194"/>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Utilize the AVL tree data structure to efficiently manage the library's book catalog and user accounts.</a:t>
            </a:r>
            <a:endParaRPr lang="en-US" sz="1750" dirty="0"/>
          </a:p>
        </p:txBody>
      </p:sp>
      <p:sp>
        <p:nvSpPr>
          <p:cNvPr id="8" name="Shape 5"/>
          <p:cNvSpPr/>
          <p:nvPr/>
        </p:nvSpPr>
        <p:spPr>
          <a:xfrm>
            <a:off x="10171867" y="2583775"/>
            <a:ext cx="510302" cy="510302"/>
          </a:xfrm>
          <a:prstGeom prst="roundRect">
            <a:avLst>
              <a:gd name="adj" fmla="val 1792"/>
            </a:avLst>
          </a:prstGeom>
          <a:solidFill>
            <a:srgbClr val="26262B"/>
          </a:solidFill>
          <a:ln w="22860">
            <a:solidFill>
              <a:srgbClr val="3F3F44"/>
            </a:solidFill>
            <a:prstDash val="solid"/>
          </a:ln>
        </p:spPr>
      </p:sp>
      <p:sp>
        <p:nvSpPr>
          <p:cNvPr id="9" name="Text 6"/>
          <p:cNvSpPr/>
          <p:nvPr/>
        </p:nvSpPr>
        <p:spPr>
          <a:xfrm>
            <a:off x="10331768" y="2668786"/>
            <a:ext cx="190500" cy="340281"/>
          </a:xfrm>
          <a:prstGeom prst="rect">
            <a:avLst/>
          </a:prstGeom>
          <a:noFill/>
          <a:ln/>
        </p:spPr>
        <p:txBody>
          <a:bodyPr wrap="none" lIns="0" tIns="0" rIns="0" bIns="0" rtlCol="0" anchor="t"/>
          <a:lstStyle/>
          <a:p>
            <a:pPr marL="0" indent="0" algn="ctr">
              <a:lnSpc>
                <a:spcPts val="2650"/>
              </a:lnSpc>
              <a:buNone/>
            </a:pPr>
            <a:r>
              <a:rPr lang="en-US" sz="2650" b="1" dirty="0">
                <a:solidFill>
                  <a:srgbClr val="E0D6DE"/>
                </a:solidFill>
                <a:latin typeface="Barlow Bold" pitchFamily="34" charset="0"/>
                <a:ea typeface="Barlow Bold" pitchFamily="34" charset="-122"/>
                <a:cs typeface="Barlow Bold" pitchFamily="34" charset="-120"/>
              </a:rPr>
              <a:t>2</a:t>
            </a:r>
            <a:endParaRPr lang="en-US" sz="2650" dirty="0"/>
          </a:p>
        </p:txBody>
      </p:sp>
      <p:sp>
        <p:nvSpPr>
          <p:cNvPr id="10" name="Text 7"/>
          <p:cNvSpPr/>
          <p:nvPr/>
        </p:nvSpPr>
        <p:spPr>
          <a:xfrm>
            <a:off x="10908983" y="2583775"/>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E0D6DE"/>
                </a:solidFill>
                <a:latin typeface="Barlow Bold" pitchFamily="34" charset="0"/>
                <a:ea typeface="Barlow Bold" pitchFamily="34" charset="-122"/>
                <a:cs typeface="Barlow Bold" pitchFamily="34" charset="-120"/>
              </a:rPr>
              <a:t>Class Design</a:t>
            </a:r>
            <a:endParaRPr lang="en-US" sz="2200" dirty="0"/>
          </a:p>
        </p:txBody>
      </p:sp>
      <p:sp>
        <p:nvSpPr>
          <p:cNvPr id="11" name="Text 8"/>
          <p:cNvSpPr/>
          <p:nvPr/>
        </p:nvSpPr>
        <p:spPr>
          <a:xfrm>
            <a:off x="10908983" y="3074194"/>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Implement a modular class hierarchy to encapsulate the various components of the system, such as users, books, and loans.</a:t>
            </a:r>
            <a:endParaRPr lang="en-US" sz="1750" dirty="0"/>
          </a:p>
        </p:txBody>
      </p:sp>
      <p:sp>
        <p:nvSpPr>
          <p:cNvPr id="12" name="Shape 9"/>
          <p:cNvSpPr/>
          <p:nvPr/>
        </p:nvSpPr>
        <p:spPr>
          <a:xfrm>
            <a:off x="6280190" y="5733574"/>
            <a:ext cx="510302" cy="510302"/>
          </a:xfrm>
          <a:prstGeom prst="roundRect">
            <a:avLst>
              <a:gd name="adj" fmla="val 1792"/>
            </a:avLst>
          </a:prstGeom>
          <a:solidFill>
            <a:srgbClr val="26262B"/>
          </a:solidFill>
          <a:ln w="22860">
            <a:solidFill>
              <a:srgbClr val="3F3F44"/>
            </a:solidFill>
            <a:prstDash val="solid"/>
          </a:ln>
        </p:spPr>
      </p:sp>
      <p:sp>
        <p:nvSpPr>
          <p:cNvPr id="13" name="Text 10"/>
          <p:cNvSpPr/>
          <p:nvPr/>
        </p:nvSpPr>
        <p:spPr>
          <a:xfrm>
            <a:off x="6443424" y="5818584"/>
            <a:ext cx="183713" cy="340281"/>
          </a:xfrm>
          <a:prstGeom prst="rect">
            <a:avLst/>
          </a:prstGeom>
          <a:noFill/>
          <a:ln/>
        </p:spPr>
        <p:txBody>
          <a:bodyPr wrap="none" lIns="0" tIns="0" rIns="0" bIns="0" rtlCol="0" anchor="t"/>
          <a:lstStyle/>
          <a:p>
            <a:pPr marL="0" indent="0" algn="ctr">
              <a:lnSpc>
                <a:spcPts val="2650"/>
              </a:lnSpc>
              <a:buNone/>
            </a:pPr>
            <a:r>
              <a:rPr lang="en-US" sz="2650" b="1" dirty="0">
                <a:solidFill>
                  <a:srgbClr val="E0D6DE"/>
                </a:solidFill>
                <a:latin typeface="Barlow Bold" pitchFamily="34" charset="0"/>
                <a:ea typeface="Barlow Bold" pitchFamily="34" charset="-122"/>
                <a:cs typeface="Barlow Bold" pitchFamily="34" charset="-120"/>
              </a:rPr>
              <a:t>3</a:t>
            </a:r>
            <a:endParaRPr lang="en-US" sz="2650" dirty="0"/>
          </a:p>
        </p:txBody>
      </p:sp>
      <p:sp>
        <p:nvSpPr>
          <p:cNvPr id="14" name="Text 11"/>
          <p:cNvSpPr/>
          <p:nvPr/>
        </p:nvSpPr>
        <p:spPr>
          <a:xfrm>
            <a:off x="7017306" y="5733574"/>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E0D6DE"/>
                </a:solidFill>
                <a:latin typeface="Barlow Bold" pitchFamily="34" charset="0"/>
                <a:ea typeface="Barlow Bold" pitchFamily="34" charset="-122"/>
                <a:cs typeface="Barlow Bold" pitchFamily="34" charset="-120"/>
              </a:rPr>
              <a:t>Database Integration</a:t>
            </a:r>
            <a:endParaRPr lang="en-US" sz="2200" dirty="0"/>
          </a:p>
        </p:txBody>
      </p:sp>
      <p:sp>
        <p:nvSpPr>
          <p:cNvPr id="15" name="Text 12"/>
          <p:cNvSpPr/>
          <p:nvPr/>
        </p:nvSpPr>
        <p:spPr>
          <a:xfrm>
            <a:off x="7017306" y="6223992"/>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Integrate the system with a robust database to store and retrieve data, ensuring data integrity and scalability.</a:t>
            </a:r>
            <a:endParaRPr lang="en-US" sz="1750" dirty="0"/>
          </a:p>
        </p:txBody>
      </p:sp>
      <p:sp>
        <p:nvSpPr>
          <p:cNvPr id="16" name="Rectangle 15">
            <a:extLst>
              <a:ext uri="{FF2B5EF4-FFF2-40B4-BE49-F238E27FC236}">
                <a16:creationId xmlns:a16="http://schemas.microsoft.com/office/drawing/2014/main" id="{E6DF88EA-925D-0E1B-DF5D-CD69F041CB68}"/>
              </a:ext>
            </a:extLst>
          </p:cNvPr>
          <p:cNvSpPr/>
          <p:nvPr/>
        </p:nvSpPr>
        <p:spPr>
          <a:xfrm>
            <a:off x="12871402" y="7768910"/>
            <a:ext cx="1605435" cy="36296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0770" y="530543"/>
            <a:ext cx="5180648" cy="602099"/>
          </a:xfrm>
          <a:prstGeom prst="rect">
            <a:avLst/>
          </a:prstGeom>
          <a:noFill/>
          <a:ln/>
        </p:spPr>
        <p:txBody>
          <a:bodyPr wrap="none" lIns="0" tIns="0" rIns="0" bIns="0" rtlCol="0" anchor="t"/>
          <a:lstStyle/>
          <a:p>
            <a:pPr marL="0" indent="0">
              <a:lnSpc>
                <a:spcPts val="4700"/>
              </a:lnSpc>
              <a:buNone/>
            </a:pPr>
            <a:r>
              <a:rPr lang="en-US" sz="3750" b="1" dirty="0">
                <a:solidFill>
                  <a:srgbClr val="97B8FF"/>
                </a:solidFill>
                <a:latin typeface="Barlow Bold" pitchFamily="34" charset="0"/>
                <a:ea typeface="Barlow Bold" pitchFamily="34" charset="-122"/>
                <a:cs typeface="Barlow Bold" pitchFamily="34" charset="-120"/>
              </a:rPr>
              <a:t>AVL Tree Data Structure</a:t>
            </a:r>
            <a:endParaRPr lang="en-US" sz="3750" dirty="0"/>
          </a:p>
        </p:txBody>
      </p:sp>
      <p:pic>
        <p:nvPicPr>
          <p:cNvPr id="4" name="Image 1" descr="preencoded.png"/>
          <p:cNvPicPr>
            <a:picLocks noChangeAspect="1"/>
          </p:cNvPicPr>
          <p:nvPr/>
        </p:nvPicPr>
        <p:blipFill>
          <a:blip r:embed="rId4"/>
          <a:stretch>
            <a:fillRect/>
          </a:stretch>
        </p:blipFill>
        <p:spPr>
          <a:xfrm>
            <a:off x="6160770" y="1421606"/>
            <a:ext cx="481608" cy="481608"/>
          </a:xfrm>
          <a:prstGeom prst="rect">
            <a:avLst/>
          </a:prstGeom>
        </p:spPr>
      </p:pic>
      <p:sp>
        <p:nvSpPr>
          <p:cNvPr id="5" name="Text 1"/>
          <p:cNvSpPr/>
          <p:nvPr/>
        </p:nvSpPr>
        <p:spPr>
          <a:xfrm>
            <a:off x="6160770" y="2095857"/>
            <a:ext cx="2408515" cy="300990"/>
          </a:xfrm>
          <a:prstGeom prst="rect">
            <a:avLst/>
          </a:prstGeom>
          <a:noFill/>
          <a:ln/>
        </p:spPr>
        <p:txBody>
          <a:bodyPr wrap="none" lIns="0" tIns="0" rIns="0" bIns="0" rtlCol="0" anchor="t"/>
          <a:lstStyle/>
          <a:p>
            <a:pPr marL="0" indent="0" algn="l">
              <a:lnSpc>
                <a:spcPts val="2350"/>
              </a:lnSpc>
              <a:buNone/>
            </a:pPr>
            <a:r>
              <a:rPr lang="en-US" sz="1850" b="1" dirty="0">
                <a:solidFill>
                  <a:srgbClr val="E0D6DE"/>
                </a:solidFill>
                <a:latin typeface="Barlow Bold" pitchFamily="34" charset="0"/>
                <a:ea typeface="Barlow Bold" pitchFamily="34" charset="-122"/>
                <a:cs typeface="Barlow Bold" pitchFamily="34" charset="-120"/>
              </a:rPr>
              <a:t>Self-Balancing</a:t>
            </a:r>
            <a:endParaRPr lang="en-US" sz="1850" dirty="0"/>
          </a:p>
        </p:txBody>
      </p:sp>
      <p:sp>
        <p:nvSpPr>
          <p:cNvPr id="6" name="Text 2"/>
          <p:cNvSpPr/>
          <p:nvPr/>
        </p:nvSpPr>
        <p:spPr>
          <a:xfrm>
            <a:off x="6160770" y="2512457"/>
            <a:ext cx="7795260" cy="616268"/>
          </a:xfrm>
          <a:prstGeom prst="rect">
            <a:avLst/>
          </a:prstGeom>
          <a:noFill/>
          <a:ln/>
        </p:spPr>
        <p:txBody>
          <a:bodyPr wrap="square" lIns="0" tIns="0" rIns="0" bIns="0" rtlCol="0" anchor="t"/>
          <a:lstStyle/>
          <a:p>
            <a:pPr marL="0" indent="0" algn="l">
              <a:lnSpc>
                <a:spcPts val="2400"/>
              </a:lnSpc>
              <a:buNone/>
            </a:pPr>
            <a:r>
              <a:rPr lang="en-US" sz="1500" dirty="0">
                <a:solidFill>
                  <a:srgbClr val="E0D6DE"/>
                </a:solidFill>
                <a:latin typeface="Montserrat" pitchFamily="34" charset="0"/>
                <a:ea typeface="Montserrat" pitchFamily="34" charset="-122"/>
                <a:cs typeface="Montserrat" pitchFamily="34" charset="-120"/>
              </a:rPr>
              <a:t>The AVL tree automatically maintains balance, ensuring efficient search, insertion, and deletion operations.</a:t>
            </a:r>
            <a:endParaRPr lang="en-US" sz="1500" dirty="0"/>
          </a:p>
        </p:txBody>
      </p:sp>
      <p:pic>
        <p:nvPicPr>
          <p:cNvPr id="7" name="Image 2" descr="preencoded.png"/>
          <p:cNvPicPr>
            <a:picLocks noChangeAspect="1"/>
          </p:cNvPicPr>
          <p:nvPr/>
        </p:nvPicPr>
        <p:blipFill>
          <a:blip r:embed="rId5"/>
          <a:stretch>
            <a:fillRect/>
          </a:stretch>
        </p:blipFill>
        <p:spPr>
          <a:xfrm>
            <a:off x="6160770" y="3706773"/>
            <a:ext cx="481608" cy="481608"/>
          </a:xfrm>
          <a:prstGeom prst="rect">
            <a:avLst/>
          </a:prstGeom>
        </p:spPr>
      </p:pic>
      <p:sp>
        <p:nvSpPr>
          <p:cNvPr id="8" name="Text 3"/>
          <p:cNvSpPr/>
          <p:nvPr/>
        </p:nvSpPr>
        <p:spPr>
          <a:xfrm>
            <a:off x="6160770" y="4381024"/>
            <a:ext cx="2408515" cy="300990"/>
          </a:xfrm>
          <a:prstGeom prst="rect">
            <a:avLst/>
          </a:prstGeom>
          <a:noFill/>
          <a:ln/>
        </p:spPr>
        <p:txBody>
          <a:bodyPr wrap="none" lIns="0" tIns="0" rIns="0" bIns="0" rtlCol="0" anchor="t"/>
          <a:lstStyle/>
          <a:p>
            <a:pPr marL="0" indent="0" algn="l">
              <a:lnSpc>
                <a:spcPts val="2350"/>
              </a:lnSpc>
              <a:buNone/>
            </a:pPr>
            <a:r>
              <a:rPr lang="en-US" sz="1850" b="1" dirty="0">
                <a:solidFill>
                  <a:srgbClr val="E0D6DE"/>
                </a:solidFill>
                <a:latin typeface="Barlow Bold" pitchFamily="34" charset="0"/>
                <a:ea typeface="Barlow Bold" pitchFamily="34" charset="-122"/>
                <a:cs typeface="Barlow Bold" pitchFamily="34" charset="-120"/>
              </a:rPr>
              <a:t>Performance</a:t>
            </a:r>
            <a:endParaRPr lang="en-US" sz="1850" dirty="0"/>
          </a:p>
        </p:txBody>
      </p:sp>
      <p:sp>
        <p:nvSpPr>
          <p:cNvPr id="9" name="Text 4"/>
          <p:cNvSpPr/>
          <p:nvPr/>
        </p:nvSpPr>
        <p:spPr>
          <a:xfrm>
            <a:off x="6160770" y="4797623"/>
            <a:ext cx="7795260" cy="616268"/>
          </a:xfrm>
          <a:prstGeom prst="rect">
            <a:avLst/>
          </a:prstGeom>
          <a:noFill/>
          <a:ln/>
        </p:spPr>
        <p:txBody>
          <a:bodyPr wrap="square" lIns="0" tIns="0" rIns="0" bIns="0" rtlCol="0" anchor="t"/>
          <a:lstStyle/>
          <a:p>
            <a:pPr marL="0" indent="0" algn="l">
              <a:lnSpc>
                <a:spcPts val="2400"/>
              </a:lnSpc>
              <a:buNone/>
            </a:pPr>
            <a:r>
              <a:rPr lang="en-US" sz="1500" dirty="0">
                <a:solidFill>
                  <a:srgbClr val="E0D6DE"/>
                </a:solidFill>
                <a:latin typeface="Montserrat" pitchFamily="34" charset="0"/>
                <a:ea typeface="Montserrat" pitchFamily="34" charset="-122"/>
                <a:cs typeface="Montserrat" pitchFamily="34" charset="-120"/>
              </a:rPr>
              <a:t>The AVL tree's logarithmic time complexity for key operations makes it well-suited for large-scale library catalogs.</a:t>
            </a:r>
            <a:endParaRPr lang="en-US" sz="1500" dirty="0"/>
          </a:p>
        </p:txBody>
      </p:sp>
      <p:pic>
        <p:nvPicPr>
          <p:cNvPr id="10" name="Image 3" descr="preencoded.png"/>
          <p:cNvPicPr>
            <a:picLocks noChangeAspect="1"/>
          </p:cNvPicPr>
          <p:nvPr/>
        </p:nvPicPr>
        <p:blipFill>
          <a:blip r:embed="rId6"/>
          <a:stretch>
            <a:fillRect/>
          </a:stretch>
        </p:blipFill>
        <p:spPr>
          <a:xfrm>
            <a:off x="6160770" y="5991939"/>
            <a:ext cx="481608" cy="481608"/>
          </a:xfrm>
          <a:prstGeom prst="rect">
            <a:avLst/>
          </a:prstGeom>
        </p:spPr>
      </p:pic>
      <p:sp>
        <p:nvSpPr>
          <p:cNvPr id="11" name="Text 5"/>
          <p:cNvSpPr/>
          <p:nvPr/>
        </p:nvSpPr>
        <p:spPr>
          <a:xfrm>
            <a:off x="6160770" y="6666190"/>
            <a:ext cx="2408515" cy="300990"/>
          </a:xfrm>
          <a:prstGeom prst="rect">
            <a:avLst/>
          </a:prstGeom>
          <a:noFill/>
          <a:ln/>
        </p:spPr>
        <p:txBody>
          <a:bodyPr wrap="none" lIns="0" tIns="0" rIns="0" bIns="0" rtlCol="0" anchor="t"/>
          <a:lstStyle/>
          <a:p>
            <a:pPr marL="0" indent="0" algn="l">
              <a:lnSpc>
                <a:spcPts val="2350"/>
              </a:lnSpc>
              <a:buNone/>
            </a:pPr>
            <a:r>
              <a:rPr lang="en-US" sz="1850" b="1" dirty="0">
                <a:solidFill>
                  <a:srgbClr val="E0D6DE"/>
                </a:solidFill>
                <a:latin typeface="Barlow Bold" pitchFamily="34" charset="0"/>
                <a:ea typeface="Barlow Bold" pitchFamily="34" charset="-122"/>
                <a:cs typeface="Barlow Bold" pitchFamily="34" charset="-120"/>
              </a:rPr>
              <a:t>Scalability</a:t>
            </a:r>
            <a:endParaRPr lang="en-US" sz="1850" dirty="0"/>
          </a:p>
        </p:txBody>
      </p:sp>
      <p:sp>
        <p:nvSpPr>
          <p:cNvPr id="12" name="Text 6"/>
          <p:cNvSpPr/>
          <p:nvPr/>
        </p:nvSpPr>
        <p:spPr>
          <a:xfrm>
            <a:off x="6160770" y="7082790"/>
            <a:ext cx="7795260" cy="616268"/>
          </a:xfrm>
          <a:prstGeom prst="rect">
            <a:avLst/>
          </a:prstGeom>
          <a:noFill/>
          <a:ln/>
        </p:spPr>
        <p:txBody>
          <a:bodyPr wrap="square" lIns="0" tIns="0" rIns="0" bIns="0" rtlCol="0" anchor="t"/>
          <a:lstStyle/>
          <a:p>
            <a:pPr marL="0" indent="0" algn="l">
              <a:lnSpc>
                <a:spcPts val="2400"/>
              </a:lnSpc>
              <a:buNone/>
            </a:pPr>
            <a:r>
              <a:rPr lang="en-US" sz="1500" dirty="0">
                <a:solidFill>
                  <a:srgbClr val="E0D6DE"/>
                </a:solidFill>
                <a:latin typeface="Montserrat" pitchFamily="34" charset="0"/>
                <a:ea typeface="Montserrat" pitchFamily="34" charset="-122"/>
                <a:cs typeface="Montserrat" pitchFamily="34" charset="-120"/>
              </a:rPr>
              <a:t>The AVL tree's structure allows for easy expansion and management of the growing library collection.</a:t>
            </a:r>
            <a:endParaRPr lang="en-US" sz="1500" dirty="0"/>
          </a:p>
        </p:txBody>
      </p:sp>
      <p:sp>
        <p:nvSpPr>
          <p:cNvPr id="13" name="Rectangle 12">
            <a:extLst>
              <a:ext uri="{FF2B5EF4-FFF2-40B4-BE49-F238E27FC236}">
                <a16:creationId xmlns:a16="http://schemas.microsoft.com/office/drawing/2014/main" id="{9D83E760-AE95-4562-86E0-758E310B81EE}"/>
              </a:ext>
            </a:extLst>
          </p:cNvPr>
          <p:cNvSpPr/>
          <p:nvPr/>
        </p:nvSpPr>
        <p:spPr>
          <a:xfrm>
            <a:off x="12794620" y="7782870"/>
            <a:ext cx="1758998" cy="34202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6280190" y="868561"/>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97B8FF"/>
                </a:solidFill>
                <a:latin typeface="Barlow Bold" pitchFamily="34" charset="0"/>
                <a:ea typeface="Barlow Bold" pitchFamily="34" charset="-122"/>
                <a:cs typeface="Barlow Bold" pitchFamily="34" charset="-120"/>
              </a:rPr>
              <a:t>Class Design</a:t>
            </a:r>
            <a:endParaRPr lang="en-US" sz="4450" dirty="0"/>
          </a:p>
        </p:txBody>
      </p:sp>
      <p:pic>
        <p:nvPicPr>
          <p:cNvPr id="4" name="Image 1" descr="preencoded.png"/>
          <p:cNvPicPr>
            <a:picLocks noChangeAspect="1"/>
          </p:cNvPicPr>
          <p:nvPr/>
        </p:nvPicPr>
        <p:blipFill>
          <a:blip r:embed="rId3"/>
          <a:stretch>
            <a:fillRect/>
          </a:stretch>
        </p:blipFill>
        <p:spPr>
          <a:xfrm>
            <a:off x="6280190" y="1917502"/>
            <a:ext cx="1134070" cy="1814513"/>
          </a:xfrm>
          <a:prstGeom prst="rect">
            <a:avLst/>
          </a:prstGeom>
        </p:spPr>
      </p:pic>
      <p:sp>
        <p:nvSpPr>
          <p:cNvPr id="5" name="Text 1"/>
          <p:cNvSpPr/>
          <p:nvPr/>
        </p:nvSpPr>
        <p:spPr>
          <a:xfrm>
            <a:off x="7754422" y="214431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0D6DE"/>
                </a:solidFill>
                <a:latin typeface="Barlow Bold" pitchFamily="34" charset="0"/>
                <a:ea typeface="Barlow Bold" pitchFamily="34" charset="-122"/>
                <a:cs typeface="Barlow Bold" pitchFamily="34" charset="-120"/>
              </a:rPr>
              <a:t>User</a:t>
            </a:r>
            <a:endParaRPr lang="en-US" sz="2200" dirty="0"/>
          </a:p>
        </p:txBody>
      </p:sp>
      <p:sp>
        <p:nvSpPr>
          <p:cNvPr id="6" name="Text 2"/>
          <p:cNvSpPr/>
          <p:nvPr/>
        </p:nvSpPr>
        <p:spPr>
          <a:xfrm>
            <a:off x="7754422" y="2634734"/>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Montserrat" pitchFamily="34" charset="0"/>
                <a:ea typeface="Montserrat" pitchFamily="34" charset="-122"/>
                <a:cs typeface="Montserrat" pitchFamily="34" charset="-120"/>
              </a:rPr>
              <a:t>Represents individual users, including patrons and librarians, with unique profiles and permissions.</a:t>
            </a:r>
            <a:endParaRPr lang="en-US" sz="1750" dirty="0"/>
          </a:p>
        </p:txBody>
      </p:sp>
      <p:pic>
        <p:nvPicPr>
          <p:cNvPr id="7" name="Image 2" descr="preencoded.png"/>
          <p:cNvPicPr>
            <a:picLocks noChangeAspect="1"/>
          </p:cNvPicPr>
          <p:nvPr/>
        </p:nvPicPr>
        <p:blipFill>
          <a:blip r:embed="rId4"/>
          <a:stretch>
            <a:fillRect/>
          </a:stretch>
        </p:blipFill>
        <p:spPr>
          <a:xfrm>
            <a:off x="6280190" y="3732014"/>
            <a:ext cx="1134070" cy="1814513"/>
          </a:xfrm>
          <a:prstGeom prst="rect">
            <a:avLst/>
          </a:prstGeom>
        </p:spPr>
      </p:pic>
      <p:sp>
        <p:nvSpPr>
          <p:cNvPr id="8" name="Text 3"/>
          <p:cNvSpPr/>
          <p:nvPr/>
        </p:nvSpPr>
        <p:spPr>
          <a:xfrm>
            <a:off x="7754422" y="395882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0D6DE"/>
                </a:solidFill>
                <a:latin typeface="Barlow Bold" pitchFamily="34" charset="0"/>
                <a:ea typeface="Barlow Bold" pitchFamily="34" charset="-122"/>
                <a:cs typeface="Barlow Bold" pitchFamily="34" charset="-120"/>
              </a:rPr>
              <a:t>Book</a:t>
            </a:r>
            <a:endParaRPr lang="en-US" sz="2200" dirty="0"/>
          </a:p>
        </p:txBody>
      </p:sp>
      <p:sp>
        <p:nvSpPr>
          <p:cNvPr id="9" name="Text 4"/>
          <p:cNvSpPr/>
          <p:nvPr/>
        </p:nvSpPr>
        <p:spPr>
          <a:xfrm>
            <a:off x="7754422" y="4449247"/>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Montserrat" pitchFamily="34" charset="0"/>
                <a:ea typeface="Montserrat" pitchFamily="34" charset="-122"/>
                <a:cs typeface="Montserrat" pitchFamily="34" charset="-120"/>
              </a:rPr>
              <a:t>Encapsulates the attributes and behaviors of each book in the library's collection.</a:t>
            </a:r>
            <a:endParaRPr lang="en-US" sz="1750" dirty="0"/>
          </a:p>
        </p:txBody>
      </p:sp>
      <p:pic>
        <p:nvPicPr>
          <p:cNvPr id="10" name="Image 3" descr="preencoded.png"/>
          <p:cNvPicPr>
            <a:picLocks noChangeAspect="1"/>
          </p:cNvPicPr>
          <p:nvPr/>
        </p:nvPicPr>
        <p:blipFill>
          <a:blip r:embed="rId5"/>
          <a:stretch>
            <a:fillRect/>
          </a:stretch>
        </p:blipFill>
        <p:spPr>
          <a:xfrm>
            <a:off x="6280190" y="5546527"/>
            <a:ext cx="1134070" cy="1814513"/>
          </a:xfrm>
          <a:prstGeom prst="rect">
            <a:avLst/>
          </a:prstGeom>
        </p:spPr>
      </p:pic>
      <p:sp>
        <p:nvSpPr>
          <p:cNvPr id="11" name="Text 5"/>
          <p:cNvSpPr/>
          <p:nvPr/>
        </p:nvSpPr>
        <p:spPr>
          <a:xfrm>
            <a:off x="7754422" y="577334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0D6DE"/>
                </a:solidFill>
                <a:latin typeface="Barlow Bold" pitchFamily="34" charset="0"/>
                <a:ea typeface="Barlow Bold" pitchFamily="34" charset="-122"/>
                <a:cs typeface="Barlow Bold" pitchFamily="34" charset="-120"/>
              </a:rPr>
              <a:t>Loan</a:t>
            </a:r>
            <a:endParaRPr lang="en-US" sz="2200" dirty="0"/>
          </a:p>
        </p:txBody>
      </p:sp>
      <p:sp>
        <p:nvSpPr>
          <p:cNvPr id="12" name="Text 6"/>
          <p:cNvSpPr/>
          <p:nvPr/>
        </p:nvSpPr>
        <p:spPr>
          <a:xfrm>
            <a:off x="7754422" y="6263759"/>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Montserrat" pitchFamily="34" charset="0"/>
                <a:ea typeface="Montserrat" pitchFamily="34" charset="-122"/>
                <a:cs typeface="Montserrat" pitchFamily="34" charset="-120"/>
              </a:rPr>
              <a:t>Manages the details of book loans, including due dates and return status.</a:t>
            </a:r>
            <a:endParaRPr lang="en-US" sz="1750" dirty="0"/>
          </a:p>
        </p:txBody>
      </p:sp>
      <p:sp>
        <p:nvSpPr>
          <p:cNvPr id="13" name="AutoShape 2" descr="A class diagram for a Library Management System showing three classes: 'User', 'Book', and 'Loan'. The 'User' class represents individual users with attributes for user type (patron or librarian), profile information, and permissions. The 'Book' class encapsulates attributes for each book in the library, such as title, author, genre, and unique identifier. The 'Loan' class manages loan details, including due dates, loan status, and associated user and book references. Connect the classes to show relationships, such as 'User' can loan 'Book', and 'Loan' involves both 'User' and 'Book'. Present the image in a clean, readable style.">
            <a:extLst>
              <a:ext uri="{FF2B5EF4-FFF2-40B4-BE49-F238E27FC236}">
                <a16:creationId xmlns:a16="http://schemas.microsoft.com/office/drawing/2014/main" id="{26508E8E-3210-F8E1-78A5-61FCD441CDCA}"/>
              </a:ext>
            </a:extLst>
          </p:cNvPr>
          <p:cNvSpPr>
            <a:spLocks noChangeAspect="1" noChangeArrowheads="1"/>
          </p:cNvSpPr>
          <p:nvPr/>
        </p:nvSpPr>
        <p:spPr bwMode="auto">
          <a:xfrm>
            <a:off x="7162800" y="396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5" name="Picture 14">
            <a:extLst>
              <a:ext uri="{FF2B5EF4-FFF2-40B4-BE49-F238E27FC236}">
                <a16:creationId xmlns:a16="http://schemas.microsoft.com/office/drawing/2014/main" id="{963E62EF-965F-039C-EF28-9AE003C5E49E}"/>
              </a:ext>
            </a:extLst>
          </p:cNvPr>
          <p:cNvPicPr>
            <a:picLocks noChangeAspect="1"/>
          </p:cNvPicPr>
          <p:nvPr/>
        </p:nvPicPr>
        <p:blipFill>
          <a:blip r:embed="rId6"/>
          <a:stretch>
            <a:fillRect/>
          </a:stretch>
        </p:blipFill>
        <p:spPr>
          <a:xfrm>
            <a:off x="-21619" y="149492"/>
            <a:ext cx="6248469" cy="7930616"/>
          </a:xfrm>
          <a:prstGeom prst="rect">
            <a:avLst/>
          </a:prstGeom>
        </p:spPr>
      </p:pic>
      <p:sp>
        <p:nvSpPr>
          <p:cNvPr id="17" name="Rectangle 16">
            <a:extLst>
              <a:ext uri="{FF2B5EF4-FFF2-40B4-BE49-F238E27FC236}">
                <a16:creationId xmlns:a16="http://schemas.microsoft.com/office/drawing/2014/main" id="{9E64A11F-CFBF-849B-D4D6-F0207DEFE145}"/>
              </a:ext>
            </a:extLst>
          </p:cNvPr>
          <p:cNvSpPr/>
          <p:nvPr/>
        </p:nvSpPr>
        <p:spPr>
          <a:xfrm>
            <a:off x="12724818" y="7761930"/>
            <a:ext cx="1849741" cy="3839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29633"/>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97B8FF"/>
                </a:solidFill>
                <a:latin typeface="Barlow Bold" pitchFamily="34" charset="0"/>
                <a:ea typeface="Barlow Bold" pitchFamily="34" charset="-122"/>
                <a:cs typeface="Barlow Bold" pitchFamily="34" charset="-120"/>
              </a:rPr>
              <a:t>Conclusion</a:t>
            </a:r>
            <a:endParaRPr lang="en-US" sz="4450" dirty="0"/>
          </a:p>
        </p:txBody>
      </p:sp>
      <p:sp>
        <p:nvSpPr>
          <p:cNvPr id="4" name="Text 1"/>
          <p:cNvSpPr/>
          <p:nvPr/>
        </p:nvSpPr>
        <p:spPr>
          <a:xfrm>
            <a:off x="793790" y="287857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The Library Management System provides a robust and versatile solution for libraries of all sizes. By leveraging advanced data structures and modular class design, the system ensures efficient operations, enhanced user experiences, and seamless management of the library's collection.</a:t>
            </a:r>
            <a:endParaRPr lang="en-US" sz="1750" dirty="0"/>
          </a:p>
        </p:txBody>
      </p:sp>
      <p:sp>
        <p:nvSpPr>
          <p:cNvPr id="5" name="Text 2"/>
          <p:cNvSpPr/>
          <p:nvPr/>
        </p:nvSpPr>
        <p:spPr>
          <a:xfrm>
            <a:off x="793790" y="4948238"/>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Montserrat" pitchFamily="34" charset="0"/>
                <a:ea typeface="Montserrat" pitchFamily="34" charset="-122"/>
                <a:cs typeface="Montserrat" pitchFamily="34" charset="-120"/>
              </a:rPr>
              <a:t>Future enhancements may include integrating with e-book platforms, implementing machine learning for personalized recommendations, and developing a mobile app for on-the-go access.</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455</Words>
  <Application>Microsoft Office PowerPoint</Application>
  <PresentationFormat>Custom</PresentationFormat>
  <Paragraphs>66</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Barlow Bold</vt:lpstr>
      <vt:lpstr>Arial</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Atharva honparkhe</cp:lastModifiedBy>
  <cp:revision>2</cp:revision>
  <dcterms:created xsi:type="dcterms:W3CDTF">2024-11-10T08:05:46Z</dcterms:created>
  <dcterms:modified xsi:type="dcterms:W3CDTF">2024-11-10T08:33:09Z</dcterms:modified>
</cp:coreProperties>
</file>